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2" r:id="rId4"/>
    <p:sldId id="260" r:id="rId5"/>
    <p:sldId id="280" r:id="rId6"/>
    <p:sldId id="275" r:id="rId7"/>
    <p:sldId id="276" r:id="rId8"/>
    <p:sldId id="270" r:id="rId9"/>
    <p:sldId id="277" r:id="rId10"/>
    <p:sldId id="278" r:id="rId11"/>
    <p:sldId id="279" r:id="rId12"/>
    <p:sldId id="281" r:id="rId13"/>
    <p:sldId id="269" r:id="rId14"/>
    <p:sldId id="283" r:id="rId15"/>
    <p:sldId id="274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01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47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50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032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885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33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09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229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00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28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97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4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67C97-AD6D-4E51-8B45-4E379794BFCE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A4C29-2BD8-4280-9867-E0AA7F858D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73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Раннецветущие растения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с.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Шишкино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28992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Работу выполнила ученица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класса МОУ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«СОШ№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16»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Азизова Луиза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Руководитель: учитель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Горохно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Ольга Ильинична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6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ea typeface="Calibri"/>
                <a:cs typeface="Times New Roman"/>
              </a:rPr>
              <a:t>Сем . Бересклетовые – </a:t>
            </a:r>
            <a:r>
              <a:rPr lang="ru-RU" sz="2400" dirty="0" err="1">
                <a:ea typeface="Calibri"/>
                <a:cs typeface="Times New Roman"/>
              </a:rPr>
              <a:t>Celastraceae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. Бересклет 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бородвчатый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>
                <a:ea typeface="Calibri"/>
                <a:cs typeface="Times New Roman"/>
              </a:rPr>
              <a:t>(</a:t>
            </a:r>
            <a:r>
              <a:rPr lang="ru-RU" sz="2400" dirty="0" err="1">
                <a:ea typeface="Calibri"/>
                <a:cs typeface="Times New Roman"/>
              </a:rPr>
              <a:t>Euonymuseuropaea</a:t>
            </a:r>
            <a:r>
              <a:rPr lang="ru-RU" sz="2400" dirty="0">
                <a:ea typeface="Calibri"/>
                <a:cs typeface="Times New Roman"/>
              </a:rPr>
              <a:t> </a:t>
            </a:r>
            <a:r>
              <a:rPr lang="ru-RU" sz="2400" i="1" dirty="0">
                <a:ea typeface="Calibri"/>
                <a:cs typeface="Times New Roman"/>
              </a:rPr>
              <a:t>L.</a:t>
            </a:r>
            <a:r>
              <a:rPr lang="ru-RU" sz="2400" dirty="0">
                <a:ea typeface="Calibri"/>
                <a:cs typeface="Times New Roman"/>
              </a:rPr>
              <a:t>)</a:t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>
                <a:ea typeface="Calibri"/>
                <a:cs typeface="Times New Roman"/>
              </a:rPr>
              <a:t>Растет по всей Европе на обочинах дорог, лесных опушках и солнечных склонах. Часто выращивают как декоративный кустарник в садах и парках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5832648" cy="333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615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/>
                <a:ea typeface="Times New Roman"/>
              </a:rPr>
              <a:t/>
            </a:r>
            <a:br>
              <a:rPr lang="ru-RU" sz="2700" dirty="0" smtClean="0">
                <a:latin typeface="Times New Roman"/>
                <a:ea typeface="Times New Roman"/>
              </a:rPr>
            </a:b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 smtClean="0">
                <a:latin typeface="Times New Roman"/>
                <a:ea typeface="Times New Roman"/>
              </a:rPr>
              <a:t/>
            </a:r>
            <a:br>
              <a:rPr lang="ru-RU" sz="2700" dirty="0" smtClean="0">
                <a:latin typeface="Times New Roman"/>
                <a:ea typeface="Times New Roman"/>
              </a:rPr>
            </a:b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 smtClean="0">
                <a:latin typeface="Times New Roman"/>
                <a:ea typeface="Times New Roman"/>
              </a:rPr>
              <a:t>               Семейство </a:t>
            </a:r>
            <a:r>
              <a:rPr lang="ru-RU" sz="2700" dirty="0">
                <a:latin typeface="Times New Roman"/>
                <a:ea typeface="Times New Roman"/>
              </a:rPr>
              <a:t>Фиалковые - </a:t>
            </a:r>
            <a:r>
              <a:rPr lang="ru-RU" sz="2700" dirty="0" err="1">
                <a:latin typeface="Times New Roman"/>
                <a:ea typeface="Times New Roman"/>
              </a:rPr>
              <a:t>Violaceae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 smtClean="0">
                <a:latin typeface="Times New Roman"/>
                <a:ea typeface="Times New Roman"/>
              </a:rPr>
              <a:t>                   Фиалка </a:t>
            </a:r>
            <a:r>
              <a:rPr lang="ru-RU" sz="2700" dirty="0">
                <a:latin typeface="Times New Roman"/>
                <a:ea typeface="Times New Roman"/>
              </a:rPr>
              <a:t>собачья (</a:t>
            </a:r>
            <a:r>
              <a:rPr lang="ru-RU" sz="2700" dirty="0" err="1">
                <a:latin typeface="Times New Roman"/>
                <a:ea typeface="Times New Roman"/>
              </a:rPr>
              <a:t>Viola</a:t>
            </a:r>
            <a:r>
              <a:rPr lang="ru-RU" sz="2700" dirty="0">
                <a:latin typeface="Times New Roman"/>
                <a:ea typeface="Times New Roman"/>
              </a:rPr>
              <a:t> </a:t>
            </a:r>
            <a:r>
              <a:rPr lang="ru-RU" sz="2700" dirty="0" err="1">
                <a:latin typeface="Times New Roman"/>
                <a:ea typeface="Times New Roman"/>
              </a:rPr>
              <a:t>canina</a:t>
            </a:r>
            <a:r>
              <a:rPr lang="ru-RU" sz="2700" dirty="0">
                <a:latin typeface="Times New Roman"/>
                <a:ea typeface="Times New Roman"/>
              </a:rPr>
              <a:t> L.)</a:t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 smtClean="0">
                <a:latin typeface="Times New Roman"/>
                <a:ea typeface="Times New Roman"/>
              </a:rPr>
              <a:t>Лекарственное, </a:t>
            </a:r>
            <a:r>
              <a:rPr lang="ru-RU" sz="2700" dirty="0" err="1" smtClean="0">
                <a:latin typeface="Times New Roman"/>
                <a:ea typeface="Times New Roman"/>
              </a:rPr>
              <a:t>декаративное</a:t>
            </a:r>
            <a:r>
              <a:rPr lang="ru-RU" sz="2700" dirty="0" smtClean="0">
                <a:latin typeface="Times New Roman"/>
                <a:ea typeface="Times New Roman"/>
              </a:rPr>
              <a:t>.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>
                <a:latin typeface="Times New Roman"/>
                <a:ea typeface="Times New Roman"/>
              </a:rPr>
              <a:t>Лес, колки, луга, </a:t>
            </a:r>
            <a:r>
              <a:rPr lang="ru-RU" sz="2700" dirty="0" smtClean="0">
                <a:latin typeface="Times New Roman"/>
                <a:ea typeface="Times New Roman"/>
              </a:rPr>
              <a:t> </a:t>
            </a:r>
            <a:r>
              <a:rPr lang="ru-RU" sz="2700" dirty="0">
                <a:latin typeface="Times New Roman"/>
                <a:ea typeface="Times New Roman"/>
              </a:rPr>
              <a:t>кустарниковые заросли.</a:t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>
                <a:latin typeface="Times New Roman"/>
                <a:ea typeface="Times New Roman"/>
              </a:rPr>
              <a:t>Воздействующие факторы. Сбор на букеты, нарушение мест обитания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554461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44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820472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057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Растения занесенные в Красную книгу Ставропольского края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71600"/>
            <a:ext cx="331236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1574" y="1499592"/>
            <a:ext cx="438881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877272"/>
            <a:ext cx="7784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Пион узколистный                 Колокольчик </a:t>
            </a:r>
            <a:r>
              <a:rPr lang="ru-RU" sz="2400" dirty="0" err="1" smtClean="0"/>
              <a:t>персиколистный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450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Произрастание разных видов первоцветов на территории села не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равномерно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представляют из себя комплекс растительных сообществ, которые различаются условиями произрастания. Большую площадь занимает равнины с холмистым рельефом, здесь встречаются 10 видов первоцветов: чина весенняя, лютик однолистный,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птон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узколистный,пролеска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сибирская. ветреница голубая, купальница азиатская, хохлатка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крупноприцветниковая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медуница мягчайшая, фиалка одноцветковая, кислица обыкновенная, будра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плющевидная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одуванчик обыкновенный, мать-и-мачеха обыкновенная. </a:t>
            </a:r>
            <a:endParaRPr lang="ru-RU" sz="24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Южная часть  представлена степными сообществами, здесь растут: прострел сон-трава, ирис низкий, ирис русский, гусиный лук зернистый.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7647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17646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:</a:t>
            </a:r>
            <a:endParaRPr lang="ru-RU" dirty="0"/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нашим исследованиям были отмечены 17 видов, 10 семейств раннецветущих растений.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2.	3 вида являются эфемероидами (хохлатка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крупноприцветниковая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ветреница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и ветреница голубая).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3.	По продолжительности цветения к настоящим первоцветам можно отнести 5 видов (цветение апрель-май): ветреница алтайская, хохлатка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крупноприцветниковая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медуница мягчайшая, прострел сон-трава, мать-и-мачеха обыкновенная.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4.	Все лето цветут будра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плющевидная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и одуванчик обыкновенный. К первоцветам их вряд ли можно отнести, хотя цветение начинается у них рано.</a:t>
            </a:r>
          </a:p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5.	По типу запасающих подземных органов у 14 видов первоцветов - корневища. 1 вида – клубни (хохлатка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крупноприцветниковая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); у 1 вида – мясистый корень (одуванчик обыкновенный); у 1 вида – луковица (гусиный лук зернистый).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6.Виды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занесеные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в «Красную книгу растений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Ставропольского края»,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как редкий вид ( Растения Красной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книги СК,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2002) и подлежит охране на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краевом уровне.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3"/>
            <a:ext cx="88569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 представленных материалов можно сделать следующие выводы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27352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	Растения Красной книги Ставропольского края, Ставрополь, 2002, С. 153.</a:t>
            </a:r>
          </a:p>
          <a:p>
            <a:r>
              <a:rPr lang="ru-RU" dirty="0"/>
              <a:t>2.	Полянский И. И. Ботанические экскурсии, Ленинград, 1950, С. 292.</a:t>
            </a:r>
          </a:p>
          <a:p>
            <a:r>
              <a:rPr lang="ru-RU" dirty="0"/>
              <a:t>3.	Определитель растений . Новосибирск: изд-во СО РАН, 2001. 477 с.</a:t>
            </a:r>
          </a:p>
          <a:p>
            <a:r>
              <a:rPr lang="ru-RU" dirty="0"/>
              <a:t>4.	Биологический энциклопедический словарь. Москва: «Советская энциклопедия», </a:t>
            </a:r>
            <a:r>
              <a:rPr lang="ru-RU" dirty="0" smtClean="0"/>
              <a:t>2008г</a:t>
            </a:r>
            <a:r>
              <a:rPr lang="ru-RU" dirty="0" smtClean="0"/>
              <a:t>, </a:t>
            </a:r>
            <a:r>
              <a:rPr lang="ru-RU" dirty="0"/>
              <a:t>864 с.</a:t>
            </a:r>
          </a:p>
          <a:p>
            <a:r>
              <a:rPr lang="ru-RU" dirty="0"/>
              <a:t>5.	</a:t>
            </a:r>
            <a:r>
              <a:rPr lang="ru-RU" dirty="0" smtClean="0"/>
              <a:t>Интернет-ресурсы:</a:t>
            </a:r>
            <a:r>
              <a:rPr lang="en-US" dirty="0"/>
              <a:t>www.nature.ru </a:t>
            </a:r>
            <a:endParaRPr lang="ru-RU" dirty="0"/>
          </a:p>
          <a:p>
            <a:r>
              <a:rPr lang="ru-RU" dirty="0"/>
              <a:t>Газета «Биология» - http://bio.1september.ru</a:t>
            </a:r>
            <a:r>
              <a:rPr lang="ru-RU" dirty="0" smtClean="0"/>
              <a:t>/.</a:t>
            </a:r>
            <a:r>
              <a:rPr lang="en-US" dirty="0"/>
              <a:t> www.biodan.narod.ru 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9" y="116632"/>
            <a:ext cx="72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xmlns="" val="313993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39962"/>
            <a:ext cx="8229600" cy="5086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Для достижения поставленной цели были выполнены следующие задачи:</a:t>
            </a:r>
          </a:p>
          <a:p>
            <a:r>
              <a:rPr lang="ru-RU" dirty="0" smtClean="0"/>
              <a:t>1.	С помощью литературы мы познакомились с особенностями первоцветов.</a:t>
            </a:r>
          </a:p>
          <a:p>
            <a:r>
              <a:rPr lang="ru-RU" dirty="0" smtClean="0"/>
              <a:t>2.	Отмечены все травянистые растения, которые цветут в окрестностях села после таяния снега и до конца июля.</a:t>
            </a:r>
          </a:p>
          <a:p>
            <a:r>
              <a:rPr lang="ru-RU" dirty="0" smtClean="0"/>
              <a:t>3.	На карте были отмечены места встречаемости раннецветущих растений.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31542" y="116632"/>
            <a:ext cx="6224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ПРОЕКТА.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586551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Исследовательская работа по изучению раннецветущей флоры осуществлялась в весенне- летний период.  Весь процесс исследования включал в себя несколько этапов.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1. Подготовка исследования. 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Чтобы поиски первоцветов были целенаправленными, прежде чем отправиться в маршрут, изучалась литература по вопросам: как выглядят эти растения и в каких биотопах они произрастают. С этой целью осуществлялось знакомство с различными ботаническими определителями и атласами растений. 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2. Выявление мест произрастания весенних растений.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Когда было проведено предварительное знакомство с раннецветущими растениями, был организован выезд для обследования окрестных территорий</a:t>
            </a:r>
            <a:endParaRPr lang="ru-RU" sz="24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3.Документирование наблюдений.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При проведении исследований фиксировались сведения об изучаемой территории и изменения, происходящие на ней, некоторые её особенности, например, разновидности мусора на участке, появление свежих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костровищ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встреченные животные, население и др. 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Исследования первоцветов 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территории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с.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Шишкино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проводились маршрутным методом с конца апреля до конца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июля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2023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года (во время экскурсии записывались все цветущие травянистые растения).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4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91264" cy="403244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Исследования первоцветов в окрестностях села проводились маршрутным методом с  апреля до июля </a:t>
            </a:r>
            <a:r>
              <a:rPr lang="ru-RU" dirty="0" smtClean="0"/>
              <a:t>2023года </a:t>
            </a:r>
            <a:r>
              <a:rPr lang="ru-RU" dirty="0" smtClean="0"/>
              <a:t>(во время экскурсии записывались все цветущие травянистые растения).</a:t>
            </a:r>
          </a:p>
          <a:p>
            <a:r>
              <a:rPr lang="ru-RU" dirty="0" smtClean="0"/>
              <a:t>В окрестностях села среди раннецветущих растений преобладает семейство лютиковых (5 видов), по 2 вида относятся к семействам фиалковые, сложноцветные и </a:t>
            </a:r>
            <a:r>
              <a:rPr lang="ru-RU" dirty="0" err="1" smtClean="0"/>
              <a:t>косатиковые</a:t>
            </a:r>
            <a:r>
              <a:rPr lang="ru-RU" dirty="0" smtClean="0"/>
              <a:t> (ирисовые), и по 1 виду – </a:t>
            </a:r>
            <a:r>
              <a:rPr lang="ru-RU" dirty="0" err="1" smtClean="0"/>
              <a:t>дымянковые</a:t>
            </a:r>
            <a:r>
              <a:rPr lang="ru-RU" dirty="0" smtClean="0"/>
              <a:t>, бобовые, </a:t>
            </a:r>
            <a:r>
              <a:rPr lang="ru-RU" dirty="0" err="1" smtClean="0"/>
              <a:t>бурачниковые</a:t>
            </a:r>
            <a:r>
              <a:rPr lang="ru-RU" dirty="0" smtClean="0"/>
              <a:t>, кисличные, губоцветные, лилейные.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116633"/>
            <a:ext cx="88924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Исследование раннецветущих растений в        окрестностях села.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67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</a:t>
            </a:r>
            <a:r>
              <a:rPr lang="ru-RU" sz="9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 раннецветущим растениям относятся:</a:t>
            </a:r>
            <a:endParaRPr lang="ru-RU" sz="9600" b="1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Чина весенняя – семейство бобовые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Лютик однолистный – семейство лютиковые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Ветреница голубая – семейство лютиковые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Купальница азиатская (огонек) – семейство лютиковые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Хохлатка </a:t>
            </a:r>
            <a:r>
              <a:rPr lang="ru-RU" sz="72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крупноприцветниковая</a:t>
            </a: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семейство </a:t>
            </a:r>
            <a:r>
              <a:rPr lang="ru-RU" sz="72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дымяноквые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Медуница мягчайшая – семейство </a:t>
            </a:r>
            <a:r>
              <a:rPr lang="ru-RU" sz="72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бурачниковые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Фиалка одноцветковая – семейство фиалковые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Фиалка волосистая – семейство фиалковые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Кислица обыкновенная – семейство кисличные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Прострел сон-трава – семейство лютиковые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Одуванчик обыкновенный – семейство сложноцветные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Мать-и-мачеха обыкновенная – семейство сложноцветные</a:t>
            </a:r>
            <a:endParaRPr lang="ru-RU" sz="7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99110" algn="l"/>
              </a:tabLst>
            </a:pPr>
            <a:r>
              <a:rPr lang="ru-RU" sz="7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Ирис низкий – семейство </a:t>
            </a:r>
            <a:r>
              <a:rPr lang="ru-RU" sz="72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косатиковые</a:t>
            </a:r>
            <a:r>
              <a:rPr lang="ru-RU" sz="7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7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48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Мать-и-мачеха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Она показывается миру очень рано, в середине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апреля. Листья крупные и необычные: сверху они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зеленые, гладкие, жесткие, а снизу беловатые,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покрытые мягким войлоком волосков и как будто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теплые. За эту особенность цветок получил своё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имя: верхняя сторона листьев – неласковая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«мачеха», нижняя – добрая «мать</a:t>
            </a:r>
            <a:r>
              <a:rPr lang="ru-RU" sz="1600" b="1" kern="0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». А </a:t>
            </a: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когда с срок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цветения заканчивается, с мать-и-мачехой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происходит удивительное превращение. Ее стебелек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начинает быстро расти, вытягивается и выносит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высоко вверх созревающие </a:t>
            </a:r>
            <a:r>
              <a:rPr lang="ru-RU" sz="1600" b="1" kern="0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плоды, </a:t>
            </a: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снабженные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хохолками из длинных волосков. Кроме этого, мать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и-мачеха размножается корневищем.</a:t>
            </a:r>
          </a:p>
          <a:p>
            <a:endParaRPr lang="ru-RU" dirty="0"/>
          </a:p>
        </p:txBody>
      </p:sp>
      <p:pic>
        <p:nvPicPr>
          <p:cNvPr id="4" name="Picture 5" descr="m-tu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4833" y="90872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atimac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38106"/>
            <a:ext cx="2268538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313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kern="0" dirty="0" smtClean="0">
                <a:solidFill>
                  <a:srgbClr val="000000"/>
                </a:solidFill>
                <a:latin typeface="Arial"/>
                <a:cs typeface="Arial"/>
              </a:rPr>
              <a:t>Хохлатка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Маленькое растеньице с чудесными сиреневыми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цветками, собранными в густую кисть. Всего несколько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дней радует нас хохлатка своей хрупкой, удивительно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чистой красотой. Под землей сохраняется у нее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небольшой клубень с запасом питательных веществ. </a:t>
            </a:r>
            <a:endParaRPr lang="ru-RU" sz="1600" b="1" kern="0" dirty="0" smtClean="0">
              <a:solidFill>
                <a:srgbClr val="000000"/>
              </a:solidFill>
              <a:latin typeface="Times New Roman" pitchFamily="18" charset="0"/>
              <a:cs typeface="Arial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Останутся </a:t>
            </a: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в лесу и ее семена, появляющиеся из ни х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молодые растения зацветут лишь на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четвертый-пятый год своей жизни. На свете больше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1600" b="1" kern="0" dirty="0">
                <a:solidFill>
                  <a:srgbClr val="000000"/>
                </a:solidFill>
                <a:latin typeface="Times New Roman" pitchFamily="18" charset="0"/>
                <a:cs typeface="Arial"/>
              </a:rPr>
              <a:t>100видов хохлатки</a:t>
            </a:r>
            <a:r>
              <a:rPr lang="ru-RU" sz="1600" b="1" kern="0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400" b="1" kern="0" dirty="0" smtClean="0">
                <a:solidFill>
                  <a:srgbClr val="000000"/>
                </a:solidFill>
                <a:latin typeface="Times New Roman" pitchFamily="18" charset="0"/>
                <a:cs typeface="Arial"/>
              </a:rPr>
              <a:t>                                            ЧИСТЯК</a:t>
            </a:r>
            <a:endParaRPr lang="ru-RU" sz="2400" b="1" kern="0" dirty="0">
              <a:solidFill>
                <a:srgbClr val="000000"/>
              </a:solidFill>
              <a:latin typeface="Times New Roman" pitchFamily="18" charset="0"/>
              <a:cs typeface="Arial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Небольшого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роста с желтыми цветками от 6 до 12 лепестков.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Листья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округлые, блестящие.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Под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землей маленькие удлиненные клубеньки.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Размножается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семенами.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На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стебле, в тех местах, где от него отходят листья</a:t>
            </a: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</a:t>
            </a: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образуются необычные клубеньки – надземные.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Созрев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, они открываются, падают и прорастают. </a:t>
            </a:r>
            <a:endParaRPr lang="ru-RU" sz="1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Размножается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это растение и семенами.</a:t>
            </a:r>
          </a:p>
          <a:p>
            <a:pPr algn="r"/>
            <a:endParaRPr lang="ru-RU" dirty="0"/>
          </a:p>
        </p:txBody>
      </p:sp>
      <p:pic>
        <p:nvPicPr>
          <p:cNvPr id="4" name="Picture 4" descr="13979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8469" y="260648"/>
            <a:ext cx="248761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422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38" y="4581128"/>
            <a:ext cx="285273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895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packart bell\Desktop\пролеска сибирская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4320480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6175" y="188640"/>
            <a:ext cx="403215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661248"/>
            <a:ext cx="854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Пролеска сибирская                                    Ландыш  майский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7259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/>
                <a:ea typeface="Times New Roman"/>
              </a:rPr>
              <a:t/>
            </a:r>
            <a:br>
              <a:rPr lang="ru-RU" sz="2200" dirty="0" smtClean="0">
                <a:latin typeface="Times New Roman"/>
                <a:ea typeface="Times New Roman"/>
              </a:rPr>
            </a:br>
            <a:r>
              <a:rPr lang="ru-RU" sz="2200" dirty="0">
                <a:latin typeface="Times New Roman"/>
                <a:ea typeface="Times New Roman"/>
              </a:rPr>
              <a:t/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200" dirty="0" smtClean="0">
                <a:latin typeface="Times New Roman"/>
                <a:ea typeface="Times New Roman"/>
              </a:rPr>
              <a:t/>
            </a:r>
            <a:br>
              <a:rPr lang="ru-RU" sz="2200" dirty="0" smtClean="0">
                <a:latin typeface="Times New Roman"/>
                <a:ea typeface="Times New Roman"/>
              </a:rPr>
            </a:br>
            <a:r>
              <a:rPr lang="ru-RU" sz="2200" dirty="0" smtClean="0">
                <a:latin typeface="Times New Roman"/>
                <a:ea typeface="Times New Roman"/>
              </a:rPr>
              <a:t>Семейство </a:t>
            </a:r>
            <a:r>
              <a:rPr lang="ru-RU" sz="2200" dirty="0">
                <a:latin typeface="Times New Roman"/>
                <a:ea typeface="Times New Roman"/>
              </a:rPr>
              <a:t>Сложноцветные - </a:t>
            </a:r>
            <a:r>
              <a:rPr lang="ru-RU" sz="2200" dirty="0" err="1">
                <a:latin typeface="Times New Roman"/>
                <a:ea typeface="Times New Roman"/>
              </a:rPr>
              <a:t>Asteraceae</a:t>
            </a:r>
            <a:r>
              <a:rPr lang="ru-RU" sz="2200" dirty="0">
                <a:latin typeface="Times New Roman"/>
                <a:ea typeface="Times New Roman"/>
              </a:rPr>
              <a:t/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200" dirty="0">
                <a:latin typeface="Times New Roman"/>
                <a:ea typeface="Times New Roman"/>
              </a:rPr>
              <a:t>Одуванчик обыкновенный (</a:t>
            </a:r>
            <a:r>
              <a:rPr lang="ru-RU" sz="2200" dirty="0" err="1">
                <a:latin typeface="Times New Roman"/>
                <a:ea typeface="Times New Roman"/>
              </a:rPr>
              <a:t>Taraxacum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officinale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Wigg</a:t>
            </a:r>
            <a:r>
              <a:rPr lang="ru-RU" sz="2200" dirty="0">
                <a:latin typeface="Times New Roman"/>
                <a:ea typeface="Times New Roman"/>
              </a:rPr>
              <a:t>.)</a:t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200" dirty="0" smtClean="0">
                <a:latin typeface="Times New Roman"/>
                <a:ea typeface="Times New Roman"/>
              </a:rPr>
              <a:t>Декоративное, лекарственное, медонос.</a:t>
            </a:r>
            <a:r>
              <a:rPr lang="ru-RU" sz="2200" dirty="0">
                <a:latin typeface="Times New Roman"/>
                <a:ea typeface="Times New Roman"/>
              </a:rPr>
              <a:t/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200" dirty="0">
                <a:latin typeface="Times New Roman"/>
                <a:ea typeface="Times New Roman"/>
              </a:rPr>
              <a:t>Луга, заросли кустарников, обочины дорог, пустыри.</a:t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200" dirty="0">
                <a:latin typeface="Times New Roman"/>
                <a:ea typeface="Times New Roman"/>
              </a:rPr>
              <a:t>Воздействующие факторы. Нарушение мест обитания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2008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737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561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Раннецветущие растения  с. Шишкино</vt:lpstr>
      <vt:lpstr>Слайд 2</vt:lpstr>
      <vt:lpstr>Слайд 3</vt:lpstr>
      <vt:lpstr>Слайд 4</vt:lpstr>
      <vt:lpstr>Слайд 5</vt:lpstr>
      <vt:lpstr>Мать-и-мачеха</vt:lpstr>
      <vt:lpstr>Хохлатка</vt:lpstr>
      <vt:lpstr>Слайд 8</vt:lpstr>
      <vt:lpstr>   Семейство Сложноцветные - Asteraceae Одуванчик обыкновенный (Taraxacum officinale Wigg.) Декоративное, лекарственное, медонос. Луга, заросли кустарников, обочины дорог, пустыри. Воздействующие факторы. Нарушение мест обитания.</vt:lpstr>
      <vt:lpstr>Сем . Бересклетовые – Celastraceae . Бересклет бородвчатый (Euonymuseuropaea L.) Растет по всей Европе на обочинах дорог, лесных опушках и солнечных склонах. Часто выращивают как декоративный кустарник в садах и парках</vt:lpstr>
      <vt:lpstr>                   Семейство Фиалковые - Violaceae                    Фиалка собачья (Viola canina L.) Лекарственное, декаративное. Лес, колки, луга,  кустарниковые заросли. Воздействующие факторы. Сбор на букеты, нарушение мест обитания.</vt:lpstr>
      <vt:lpstr>Слайд 12</vt:lpstr>
      <vt:lpstr>Растения занесенные в Красную книгу Ставропольского края</vt:lpstr>
      <vt:lpstr>Слайд 14</vt:lpstr>
      <vt:lpstr> 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Раннецветущие растения  с. Красные Ключи</dc:title>
  <dc:creator>packart bell</dc:creator>
  <cp:lastModifiedBy>Пользователь Windows</cp:lastModifiedBy>
  <cp:revision>26</cp:revision>
  <dcterms:created xsi:type="dcterms:W3CDTF">2013-10-30T15:27:19Z</dcterms:created>
  <dcterms:modified xsi:type="dcterms:W3CDTF">2023-11-09T13:22:30Z</dcterms:modified>
</cp:coreProperties>
</file>